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8" r:id="rId4"/>
    <p:sldId id="269" r:id="rId5"/>
    <p:sldId id="270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16D2-9B2A-47BC-8A18-E54A6BC01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08845-9BA2-4456-A85E-3FA94FD37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EF63B-0038-4203-804A-9A18FF2E6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22AF-27FC-43BC-BF2E-8411984CF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BEE24-9E9B-4C7F-B10E-111411FB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24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4AB3-6BEF-45AE-B4D7-9261B533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DBC3-C212-4D63-8F19-994CA3562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773B5-BBCA-42C9-9C37-A552C81D5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00B1E-40CF-470E-8278-3DFEB098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17F2D-0A2E-4851-8D16-C9FF0926A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64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9747A2-8201-4213-BF44-84C855A02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FDE66-CBFD-453B-A9ED-F96D67769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E6AE9-AB53-4138-85D5-EFE45A20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9781E-0FC5-48D0-AB70-BFBBBBC6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B694D-06C2-498E-ABC3-51CCAB01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8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CAAB-FF54-44C4-8ACD-87245042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D17D3-6D2B-4178-BA78-D66235C85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1598-2048-4CA6-8123-8A211D698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1596B-B783-4594-8CED-35F80E82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5462C-80FA-448A-88EC-07A80F12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657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A8B3-FEFA-4AE0-90F6-B8D63402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8BD09-0F38-4751-9E33-7C18FC074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DC339-88FC-454F-8AA1-C742B54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997AE-126C-4AF4-9A70-EDAAD2FD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730CA-EFB0-4085-B81C-431DA107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11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CE04-D821-4233-B0DA-0B4C41E6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36B0F-A769-406D-A2B1-2380A63FB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0F36D-DE25-4CB1-BFA1-9CBA99D7D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7BDE9-7913-4E7B-AAFE-E365333B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B4E65-D61C-47EB-B288-BBBBAC6E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BD990-C889-440A-8F4D-D97FA86C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6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2024-F21C-4B36-82FD-3C705ED5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A7B6D-5D5F-4E9D-B4CD-953BC5E58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8B642-1054-49E1-AF34-46C085C9B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E4CD1-6480-4047-94C8-E505DFC72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A430B-E724-4FB5-937A-EE6CA9C9F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1755D6-CA34-49F9-9146-FC15C4DD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A2B4E-4D82-401E-9F69-A58228BD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2B548-C5F4-45F3-BA02-512F7B71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08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10FD-5E18-4DC4-AFD1-1EC3391A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C993F-D543-4E95-B77D-52CDED5D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D5EEC-4076-4599-911F-6D1E0CF52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03C0B-FA86-49A8-AC64-8D214472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8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EFC704-FBEB-4950-847F-49484B17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24BE3-2D15-44D5-8D86-4618B532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CFD9D-43DD-42E0-A251-CC6B1F17E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57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F478-F072-4790-84E6-049EA966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2BC9D-C379-4DEA-B2BC-5E3666419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ACF94-2589-4CF2-B408-CA423D2D3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F877E-5187-4D4C-AF28-DBBD887B2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D15C7-5DF2-4440-AE34-EA2880D78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D6785-8E56-4658-8F41-C6824B044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41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C10F-AC73-4885-BCF1-842AB11F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5CFC6-1E0E-4A37-965B-85FF9E862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7C753-AEBA-4F6D-BBED-12FF93AE7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7DC2B-AE0B-4AE4-914F-FD085D80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815EE-6EB4-482C-B913-F46F24A4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578CE-25CF-47B5-A8FD-32424DC2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04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56E6EE-B49D-4357-A402-DBCD16C5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FDF4-A77F-4D7C-AF34-D5B3E8AE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0BA34-6B61-42B5-A93B-45EBA7E9F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7F485-9AE0-4B96-9764-893376D7F54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0AD96-B7BF-4969-85FF-4E5EFE21C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5A047-CCF7-4100-A64C-4D4CAB4FF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60B3-A191-4AD7-831A-33C4B046C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7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80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62E922-3CD3-4361-9FF9-58BB7F94E9C5}"/>
              </a:ext>
            </a:extLst>
          </p:cNvPr>
          <p:cNvSpPr txBox="1"/>
          <p:nvPr/>
        </p:nvSpPr>
        <p:spPr>
          <a:xfrm>
            <a:off x="570016" y="314696"/>
            <a:ext cx="105809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Old </a:t>
            </a:r>
            <a:r>
              <a:rPr lang="fr-FR" dirty="0" err="1"/>
              <a:t>work</a:t>
            </a:r>
            <a:r>
              <a:rPr lang="fr-FR" dirty="0"/>
              <a:t>, lots of data, not </a:t>
            </a:r>
            <a:r>
              <a:rPr lang="fr-FR" dirty="0" err="1"/>
              <a:t>finished</a:t>
            </a:r>
            <a:r>
              <a:rPr lang="fr-FR" dirty="0"/>
              <a:t> and </a:t>
            </a:r>
            <a:r>
              <a:rPr lang="fr-FR" dirty="0" err="1"/>
              <a:t>needing</a:t>
            </a:r>
            <a:r>
              <a:rPr lang="fr-FR" dirty="0"/>
              <a:t> wrap-up.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the </a:t>
            </a:r>
            <a:r>
              <a:rPr lang="fr-FR" dirty="0" err="1"/>
              <a:t>bearing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focus on « </a:t>
            </a:r>
            <a:r>
              <a:rPr lang="fr-FR" dirty="0" err="1"/>
              <a:t>helicopter</a:t>
            </a:r>
            <a:r>
              <a:rPr lang="fr-FR" dirty="0"/>
              <a:t> </a:t>
            </a:r>
            <a:r>
              <a:rPr lang="fr-FR" dirty="0" err="1"/>
              <a:t>golds</a:t>
            </a:r>
            <a:r>
              <a:rPr lang="fr-FR" dirty="0"/>
              <a:t> », </a:t>
            </a:r>
            <a:r>
              <a:rPr lang="fr-FR" dirty="0" err="1"/>
              <a:t>meaning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rotate</a:t>
            </a:r>
            <a:r>
              <a:rPr lang="fr-FR" dirty="0"/>
              <a:t> </a:t>
            </a:r>
            <a:r>
              <a:rPr lang="fr-FR" dirty="0" err="1"/>
              <a:t>parallel</a:t>
            </a:r>
            <a:r>
              <a:rPr lang="fr-FR" dirty="0"/>
              <a:t> to the surface. </a:t>
            </a:r>
            <a:r>
              <a:rPr lang="fr-FR" dirty="0" err="1"/>
              <a:t>Necessary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homoegenous</a:t>
            </a:r>
            <a:r>
              <a:rPr lang="fr-FR" dirty="0"/>
              <a:t> angle </a:t>
            </a:r>
            <a:r>
              <a:rPr lang="fr-FR" dirty="0" err="1"/>
              <a:t>resolution</a:t>
            </a:r>
            <a:r>
              <a:rPr lang="fr-FR" dirty="0"/>
              <a:t>, </a:t>
            </a: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analyze</a:t>
            </a:r>
            <a:r>
              <a:rPr lang="fr-FR" dirty="0"/>
              <a:t> but </a:t>
            </a:r>
            <a:r>
              <a:rPr lang="fr-FR" dirty="0" err="1"/>
              <a:t>very</a:t>
            </a:r>
            <a:r>
              <a:rPr lang="fr-FR" dirty="0"/>
              <a:t> rare.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Most of the data are not </a:t>
            </a:r>
            <a:r>
              <a:rPr lang="fr-FR" dirty="0" err="1"/>
              <a:t>helicopter</a:t>
            </a:r>
            <a:r>
              <a:rPr lang="fr-FR" dirty="0"/>
              <a:t> gold,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Spectral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but are not </a:t>
            </a:r>
            <a:r>
              <a:rPr lang="fr-FR" dirty="0" err="1"/>
              <a:t>great</a:t>
            </a:r>
            <a:r>
              <a:rPr lang="fr-FR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05F53-FE84-458C-9388-7EAB4E7E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0" y="3429000"/>
            <a:ext cx="3689649" cy="2501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4A11D-4C91-4C97-904F-D32A843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989" y="3340674"/>
            <a:ext cx="4163133" cy="27521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3C5A2E-F69B-43B8-8278-76AF00FA1DA4}"/>
              </a:ext>
            </a:extLst>
          </p:cNvPr>
          <p:cNvSpPr/>
          <p:nvPr/>
        </p:nvSpPr>
        <p:spPr>
          <a:xfrm>
            <a:off x="451262" y="5789221"/>
            <a:ext cx="3455720" cy="13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5382A-063B-4C16-BBFC-EFD79B7BC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252" y="3578958"/>
            <a:ext cx="1624221" cy="9191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11D4BC-9BFF-42AB-B8CA-0049FA466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646" y="3429000"/>
            <a:ext cx="3972014" cy="26257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9095FE-960C-40AA-843E-C6D654CBB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292" y="3639787"/>
            <a:ext cx="1792365" cy="134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8F0B2-30F1-4F5A-9B4A-F78097D15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81" y="674840"/>
            <a:ext cx="3783018" cy="1850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43A669-C831-44B5-ADFF-B2CF5EBE5800}"/>
              </a:ext>
            </a:extLst>
          </p:cNvPr>
          <p:cNvSpPr txBox="1"/>
          <p:nvPr/>
        </p:nvSpPr>
        <p:spPr>
          <a:xfrm>
            <a:off x="284281" y="160317"/>
            <a:ext cx="796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aren’t</a:t>
            </a:r>
            <a:r>
              <a:rPr lang="fr-FR" dirty="0"/>
              <a:t> spectral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great</a:t>
            </a:r>
            <a:r>
              <a:rPr lang="fr-FR" dirty="0"/>
              <a:t> ? </a:t>
            </a:r>
            <a:r>
              <a:rPr lang="fr-FR" dirty="0" err="1"/>
              <a:t>Because</a:t>
            </a:r>
            <a:r>
              <a:rPr lang="fr-FR" dirty="0"/>
              <a:t> a lot of pauses and change of </a:t>
            </a:r>
            <a:r>
              <a:rPr lang="fr-FR" dirty="0" err="1"/>
              <a:t>period</a:t>
            </a:r>
            <a:r>
              <a:rPr lang="fr-FR" dirty="0"/>
              <a:t>. 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6E76A-EF01-4BD6-B06D-F50C0C35367B}"/>
              </a:ext>
            </a:extLst>
          </p:cNvPr>
          <p:cNvSpPr txBox="1"/>
          <p:nvPr/>
        </p:nvSpPr>
        <p:spPr>
          <a:xfrm>
            <a:off x="237506" y="2939143"/>
            <a:ext cx="1026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 alternative : time </a:t>
            </a:r>
            <a:r>
              <a:rPr lang="fr-FR" dirty="0" err="1"/>
              <a:t>warping</a:t>
            </a:r>
            <a:r>
              <a:rPr lang="fr-FR" dirty="0"/>
              <a:t>,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electro</a:t>
            </a:r>
            <a:r>
              <a:rPr lang="fr-FR" dirty="0"/>
              <a:t> </a:t>
            </a:r>
            <a:r>
              <a:rPr lang="fr-FR" dirty="0" err="1"/>
              <a:t>cardiograms</a:t>
            </a:r>
            <a:r>
              <a:rPr lang="fr-FR" dirty="0"/>
              <a:t>. To </a:t>
            </a:r>
            <a:r>
              <a:rPr lang="fr-FR" dirty="0" err="1"/>
              <a:t>find</a:t>
            </a:r>
            <a:r>
              <a:rPr lang="fr-FR" dirty="0"/>
              <a:t> a </a:t>
            </a:r>
            <a:r>
              <a:rPr lang="fr-FR" dirty="0" err="1"/>
              <a:t>repeated</a:t>
            </a:r>
            <a:r>
              <a:rPr lang="fr-FR" dirty="0"/>
              <a:t> pattern </a:t>
            </a:r>
            <a:r>
              <a:rPr lang="fr-FR" dirty="0" err="1"/>
              <a:t>which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dilated</a:t>
            </a:r>
            <a:r>
              <a:rPr lang="fr-FR" dirty="0"/>
              <a:t>.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5F19D-F61C-472B-9C42-18A07601F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88" y="3549526"/>
            <a:ext cx="3594459" cy="2617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A1D8D0-5DA8-4CF8-B47B-A69FB90A9CFA}"/>
              </a:ext>
            </a:extLst>
          </p:cNvPr>
          <p:cNvSpPr txBox="1"/>
          <p:nvPr/>
        </p:nvSpPr>
        <p:spPr>
          <a:xfrm>
            <a:off x="5076701" y="4209803"/>
            <a:ext cx="35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TOO EXPENSIVE </a:t>
            </a:r>
            <a:r>
              <a:rPr lang="fr-FR" dirty="0" err="1"/>
              <a:t>Computationnally</a:t>
            </a:r>
            <a:r>
              <a:rPr lang="fr-FR" dirty="0"/>
              <a:t> 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36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3A669-C831-44B5-ADFF-B2CF5EBE5800}"/>
              </a:ext>
            </a:extLst>
          </p:cNvPr>
          <p:cNvSpPr txBox="1"/>
          <p:nvPr/>
        </p:nvSpPr>
        <p:spPr>
          <a:xfrm>
            <a:off x="333877" y="76593"/>
            <a:ext cx="113870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Instead of relying on spectral analysis or DTW, we can leverage the </a:t>
            </a:r>
            <a:r>
              <a:rPr lang="en-GB" sz="1400" b="1" dirty="0"/>
              <a:t>spatial repetition</a:t>
            </a:r>
            <a:r>
              <a:rPr lang="en-GB" sz="1400" dirty="0"/>
              <a:t> of signal trajectories using </a:t>
            </a:r>
            <a:r>
              <a:rPr lang="en-GB" sz="1400" b="1" dirty="0"/>
              <a:t>Principal Component Analysis (PCA)</a:t>
            </a:r>
            <a:r>
              <a:rPr lang="en-GB" sz="1400" dirty="0"/>
              <a:t> and mapping techniques.</a:t>
            </a:r>
          </a:p>
          <a:p>
            <a:r>
              <a:rPr lang="en-GB" sz="1400" b="1" dirty="0"/>
              <a:t>Key Properties of the Data:</a:t>
            </a:r>
          </a:p>
          <a:p>
            <a:pPr>
              <a:buFont typeface="+mj-lt"/>
              <a:buAutoNum type="arabicPeriod"/>
            </a:pPr>
            <a:r>
              <a:rPr lang="en-GB" sz="1400" b="1" dirty="0"/>
              <a:t>Not regular in time</a:t>
            </a:r>
            <a:r>
              <a:rPr lang="en-GB" sz="1400" dirty="0"/>
              <a:t> but </a:t>
            </a:r>
            <a:r>
              <a:rPr lang="en-GB" sz="1400" b="1" dirty="0"/>
              <a:t>repeated in space</a:t>
            </a:r>
            <a:r>
              <a:rPr lang="en-GB" sz="1400" dirty="0"/>
              <a:t>: The system always follows similar phase transitions (e.g., combinations of orientations (C0,C90,C45,C135)(C_0, C_{90}, C_{45}, C_{135})(C0​,C90​,C45​,C135​)).</a:t>
            </a:r>
          </a:p>
          <a:p>
            <a:pPr>
              <a:buFont typeface="+mj-lt"/>
              <a:buAutoNum type="arabicPeriod"/>
            </a:pPr>
            <a:r>
              <a:rPr lang="en-GB" sz="1400" b="1" dirty="0"/>
              <a:t>Continuous transitions</a:t>
            </a:r>
            <a:r>
              <a:rPr lang="en-GB" sz="1400" dirty="0"/>
              <a:t>: The system does not jump between states arbitrarily; it moves smoothly through intermediate phases, avoiding self-crossing.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985E5-7D46-4CE8-ADAB-370C26D43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96" y="4669201"/>
            <a:ext cx="2325338" cy="1926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DED04-4F85-434E-9541-E7CF168CA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30" y="4592100"/>
            <a:ext cx="2465699" cy="208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93E3B8-5460-439D-AD12-7FE75AC07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84" y="4918374"/>
            <a:ext cx="2088622" cy="1754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421CD7-4862-42CB-937A-ECE74AB9A952}"/>
              </a:ext>
            </a:extLst>
          </p:cNvPr>
          <p:cNvSpPr txBox="1"/>
          <p:nvPr/>
        </p:nvSpPr>
        <p:spPr>
          <a:xfrm>
            <a:off x="471104" y="2175784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Raw signal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3D730-F664-440A-87EF-D3BA7841F5F9}"/>
              </a:ext>
            </a:extLst>
          </p:cNvPr>
          <p:cNvSpPr txBox="1"/>
          <p:nvPr/>
        </p:nvSpPr>
        <p:spPr>
          <a:xfrm>
            <a:off x="2409466" y="1979532"/>
            <a:ext cx="129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Principal</a:t>
            </a:r>
          </a:p>
          <a:p>
            <a:pPr algn="ctr"/>
            <a:r>
              <a:rPr lang="fr-FR" dirty="0"/>
              <a:t>Component</a:t>
            </a:r>
          </a:p>
          <a:p>
            <a:pPr algn="ctr"/>
            <a:r>
              <a:rPr lang="fr-FR" dirty="0" err="1"/>
              <a:t>Analysis</a:t>
            </a:r>
            <a:r>
              <a:rPr lang="fr-FR" dirty="0"/>
              <a:t>	 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86204-3996-4344-8FBE-A1FFCCA99072}"/>
              </a:ext>
            </a:extLst>
          </p:cNvPr>
          <p:cNvSpPr txBox="1"/>
          <p:nvPr/>
        </p:nvSpPr>
        <p:spPr>
          <a:xfrm>
            <a:off x="4184378" y="1999042"/>
            <a:ext cx="1709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r>
              <a:rPr lang="fr-FR" dirty="0"/>
              <a:t>In 3D PCA </a:t>
            </a:r>
            <a:r>
              <a:rPr lang="fr-FR" dirty="0" err="1"/>
              <a:t>Space</a:t>
            </a:r>
            <a:endParaRPr lang="fr-FR" dirty="0"/>
          </a:p>
          <a:p>
            <a:r>
              <a:rPr lang="fr-FR" dirty="0"/>
              <a:t>(no time) 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5CA39-41FA-4A4B-A261-97ADDBC8700A}"/>
              </a:ext>
            </a:extLst>
          </p:cNvPr>
          <p:cNvSpPr txBox="1"/>
          <p:nvPr/>
        </p:nvSpPr>
        <p:spPr>
          <a:xfrm>
            <a:off x="6298501" y="2050191"/>
            <a:ext cx="1856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Find</a:t>
            </a:r>
            <a:r>
              <a:rPr lang="fr-FR" dirty="0"/>
              <a:t> a </a:t>
            </a:r>
            <a:r>
              <a:rPr lang="fr-FR" dirty="0" err="1"/>
              <a:t>smallest</a:t>
            </a:r>
            <a:endParaRPr lang="fr-FR" dirty="0"/>
          </a:p>
          <a:p>
            <a:r>
              <a:rPr lang="fr-FR" dirty="0" err="1"/>
              <a:t>Repeating</a:t>
            </a:r>
            <a:r>
              <a:rPr lang="fr-FR" dirty="0"/>
              <a:t> unit</a:t>
            </a:r>
          </a:p>
          <a:p>
            <a:r>
              <a:rPr lang="fr-FR" dirty="0"/>
              <a:t>(least trivial </a:t>
            </a:r>
            <a:r>
              <a:rPr lang="fr-FR" dirty="0" err="1"/>
              <a:t>step</a:t>
            </a:r>
            <a:r>
              <a:rPr lang="fr-FR" dirty="0"/>
              <a:t>) 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76060C-CCE1-47D6-822A-AE9BB3639523}"/>
              </a:ext>
            </a:extLst>
          </p:cNvPr>
          <p:cNvSpPr txBox="1"/>
          <p:nvPr/>
        </p:nvSpPr>
        <p:spPr>
          <a:xfrm>
            <a:off x="8616230" y="2069114"/>
            <a:ext cx="3659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Smooth</a:t>
            </a:r>
            <a:r>
              <a:rPr lang="fr-FR" dirty="0"/>
              <a:t> the </a:t>
            </a:r>
            <a:r>
              <a:rPr lang="fr-FR" dirty="0" err="1"/>
              <a:t>trajectory</a:t>
            </a:r>
            <a:r>
              <a:rPr lang="fr-FR" dirty="0"/>
              <a:t> and </a:t>
            </a:r>
          </a:p>
          <a:p>
            <a:r>
              <a:rPr lang="fr-FR" dirty="0" err="1"/>
              <a:t>Parametrize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with</a:t>
            </a:r>
            <a:r>
              <a:rPr lang="fr-FR" dirty="0"/>
              <a:t> a single </a:t>
            </a:r>
            <a:r>
              <a:rPr lang="fr-FR" dirty="0" err="1"/>
              <a:t>parameter</a:t>
            </a:r>
            <a:r>
              <a:rPr lang="fr-FR" dirty="0"/>
              <a:t> s, </a:t>
            </a:r>
            <a:r>
              <a:rPr lang="fr-FR" dirty="0" err="1"/>
              <a:t>discretized</a:t>
            </a:r>
            <a:endParaRPr lang="fr-FR" dirty="0"/>
          </a:p>
          <a:p>
            <a:r>
              <a:rPr lang="fr-FR" dirty="0"/>
              <a:t>In N </a:t>
            </a:r>
            <a:r>
              <a:rPr lang="fr-FR" dirty="0" err="1"/>
              <a:t>smoothing</a:t>
            </a:r>
            <a:r>
              <a:rPr lang="fr-FR" dirty="0"/>
              <a:t> </a:t>
            </a:r>
            <a:r>
              <a:rPr lang="fr-FR" dirty="0" err="1"/>
              <a:t>steps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B19A83-AF9D-48A3-8976-BDD88271C220}"/>
              </a:ext>
            </a:extLst>
          </p:cNvPr>
          <p:cNvSpPr txBox="1"/>
          <p:nvPr/>
        </p:nvSpPr>
        <p:spPr>
          <a:xfrm>
            <a:off x="8770610" y="3588558"/>
            <a:ext cx="3617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raw</a:t>
            </a:r>
            <a:r>
              <a:rPr lang="fr-FR" dirty="0"/>
              <a:t> signal</a:t>
            </a:r>
          </a:p>
          <a:p>
            <a:r>
              <a:rPr lang="fr-FR" dirty="0"/>
              <a:t>Pol[0] and </a:t>
            </a:r>
            <a:r>
              <a:rPr lang="fr-FR" dirty="0" err="1"/>
              <a:t>associate</a:t>
            </a:r>
            <a:r>
              <a:rPr lang="fr-FR" dirty="0"/>
              <a:t> to the </a:t>
            </a:r>
          </a:p>
          <a:p>
            <a:r>
              <a:rPr lang="fr-FR" dirty="0"/>
              <a:t>Start of the </a:t>
            </a:r>
            <a:r>
              <a:rPr lang="fr-FR" dirty="0" err="1"/>
              <a:t>smoothed</a:t>
            </a:r>
            <a:r>
              <a:rPr lang="fr-FR" dirty="0"/>
              <a:t> </a:t>
            </a:r>
            <a:r>
              <a:rPr lang="fr-FR" dirty="0" err="1"/>
              <a:t>trajectory</a:t>
            </a:r>
            <a:r>
              <a:rPr lang="fr-FR" dirty="0"/>
              <a:t> s[0]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BA518-80D5-4514-8552-E9459F59A624}"/>
              </a:ext>
            </a:extLst>
          </p:cNvPr>
          <p:cNvSpPr txBox="1"/>
          <p:nvPr/>
        </p:nvSpPr>
        <p:spPr>
          <a:xfrm>
            <a:off x="4522126" y="3612014"/>
            <a:ext cx="31477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Mapping New Data to the Smoothed Trajectory:</a:t>
            </a:r>
            <a:endParaRPr lang="en-GB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100" dirty="0"/>
              <a:t>Associate each new point Pol[i+1]to the closest mapped location s[j] </a:t>
            </a:r>
            <a:r>
              <a:rPr lang="en-GB" sz="1100" dirty="0" err="1"/>
              <a:t>sensuring</a:t>
            </a:r>
            <a:r>
              <a:rPr lang="en-GB" sz="1100" dirty="0"/>
              <a:t> smooth transitions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167862E-CD8B-4D1B-862D-E7D5BCD2CC9B}"/>
              </a:ext>
            </a:extLst>
          </p:cNvPr>
          <p:cNvSpPr/>
          <p:nvPr/>
        </p:nvSpPr>
        <p:spPr>
          <a:xfrm>
            <a:off x="3753891" y="2248197"/>
            <a:ext cx="464731" cy="355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5AF3BBC-F3AA-46E1-B2FC-177B403CFC5F}"/>
              </a:ext>
            </a:extLst>
          </p:cNvPr>
          <p:cNvSpPr/>
          <p:nvPr/>
        </p:nvSpPr>
        <p:spPr>
          <a:xfrm>
            <a:off x="1870071" y="2239801"/>
            <a:ext cx="464731" cy="355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700D99-66B1-4AA6-AFC5-E369D4677E3A}"/>
              </a:ext>
            </a:extLst>
          </p:cNvPr>
          <p:cNvSpPr/>
          <p:nvPr/>
        </p:nvSpPr>
        <p:spPr>
          <a:xfrm>
            <a:off x="5863635" y="2189138"/>
            <a:ext cx="464731" cy="355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A85B35D-C48E-43F1-B5FF-6916E85A44CB}"/>
              </a:ext>
            </a:extLst>
          </p:cNvPr>
          <p:cNvSpPr/>
          <p:nvPr/>
        </p:nvSpPr>
        <p:spPr>
          <a:xfrm>
            <a:off x="7917635" y="2232107"/>
            <a:ext cx="464731" cy="355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F8C722F-930C-44FB-8A7F-A83198224F35}"/>
              </a:ext>
            </a:extLst>
          </p:cNvPr>
          <p:cNvSpPr/>
          <p:nvPr/>
        </p:nvSpPr>
        <p:spPr>
          <a:xfrm rot="5400000">
            <a:off x="10046097" y="3301867"/>
            <a:ext cx="359424" cy="294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86F4320-FCB0-4162-8213-D66C887C5DD0}"/>
              </a:ext>
            </a:extLst>
          </p:cNvPr>
          <p:cNvSpPr/>
          <p:nvPr/>
        </p:nvSpPr>
        <p:spPr>
          <a:xfrm rot="10800000">
            <a:off x="8010658" y="3645858"/>
            <a:ext cx="464731" cy="355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7F712A2-29C0-4F43-B317-412BE7C78B55}"/>
              </a:ext>
            </a:extLst>
          </p:cNvPr>
          <p:cNvSpPr/>
          <p:nvPr/>
        </p:nvSpPr>
        <p:spPr>
          <a:xfrm rot="10800000">
            <a:off x="3753891" y="3663516"/>
            <a:ext cx="464731" cy="355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1E4BFB-73E9-419B-A14D-F86C6881707F}"/>
              </a:ext>
            </a:extLst>
          </p:cNvPr>
          <p:cNvSpPr txBox="1"/>
          <p:nvPr/>
        </p:nvSpPr>
        <p:spPr>
          <a:xfrm>
            <a:off x="380011" y="3322692"/>
            <a:ext cx="2449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1D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dirty="0" err="1"/>
              <a:t>trajectory</a:t>
            </a:r>
            <a:endParaRPr lang="fr-FR" dirty="0"/>
          </a:p>
          <a:p>
            <a:endParaRPr lang="fr-FR" dirty="0"/>
          </a:p>
          <a:p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CA3AE1-BB35-4954-BCA1-CCD5E90EDB26}"/>
              </a:ext>
            </a:extLst>
          </p:cNvPr>
          <p:cNvSpPr txBox="1"/>
          <p:nvPr/>
        </p:nvSpPr>
        <p:spPr>
          <a:xfrm>
            <a:off x="195943" y="4358244"/>
            <a:ext cx="2213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ALSO update the </a:t>
            </a:r>
            <a:r>
              <a:rPr lang="fr-FR" dirty="0" err="1"/>
              <a:t>smoothed</a:t>
            </a:r>
            <a:r>
              <a:rPr lang="fr-FR" dirty="0"/>
              <a:t> </a:t>
            </a:r>
            <a:r>
              <a:rPr lang="fr-FR" dirty="0" err="1"/>
              <a:t>trajectory</a:t>
            </a:r>
            <a:r>
              <a:rPr lang="fr-FR" dirty="0"/>
              <a:t> </a:t>
            </a:r>
          </a:p>
          <a:p>
            <a:r>
              <a:rPr lang="fr-FR" dirty="0" err="1"/>
              <a:t>Every</a:t>
            </a:r>
            <a:r>
              <a:rPr lang="fr-FR" dirty="0"/>
              <a:t>~ 1s </a:t>
            </a:r>
            <a:r>
              <a:rPr lang="fr-FR" dirty="0" err="1"/>
              <a:t>using</a:t>
            </a:r>
            <a:r>
              <a:rPr lang="fr-FR" dirty="0"/>
              <a:t> the mapping</a:t>
            </a:r>
          </a:p>
          <a:p>
            <a:r>
              <a:rPr lang="fr-FR" dirty="0"/>
              <a:t>To correct for slow </a:t>
            </a:r>
          </a:p>
          <a:p>
            <a:r>
              <a:rPr lang="fr-FR" dirty="0"/>
              <a:t>Drifts !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60EC34-29D0-4E64-8A46-F056988B9EA4}"/>
              </a:ext>
            </a:extLst>
          </p:cNvPr>
          <p:cNvSpPr/>
          <p:nvPr/>
        </p:nvSpPr>
        <p:spPr>
          <a:xfrm>
            <a:off x="84128" y="4197927"/>
            <a:ext cx="2449838" cy="2063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37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B281F-8324-453F-8F1B-80B6DA816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1" y="0"/>
            <a:ext cx="5982341" cy="4762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ABDCC-9CB3-4C14-B434-F3C6B131BBDF}"/>
              </a:ext>
            </a:extLst>
          </p:cNvPr>
          <p:cNvSpPr txBox="1"/>
          <p:nvPr/>
        </p:nvSpPr>
        <p:spPr>
          <a:xfrm>
            <a:off x="6394862" y="3429000"/>
            <a:ext cx="2799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Black : PCA_0[t] (</a:t>
            </a:r>
            <a:r>
              <a:rPr lang="fr-FR" dirty="0" err="1"/>
              <a:t>measured</a:t>
            </a:r>
            <a:r>
              <a:rPr lang="fr-FR" dirty="0"/>
              <a:t>)</a:t>
            </a:r>
          </a:p>
          <a:p>
            <a:r>
              <a:rPr lang="fr-FR" dirty="0"/>
              <a:t>Blue : </a:t>
            </a:r>
            <a:r>
              <a:rPr lang="fr-FR" dirty="0" err="1"/>
              <a:t>Trajectory</a:t>
            </a:r>
            <a:r>
              <a:rPr lang="fr-FR" dirty="0"/>
              <a:t>[</a:t>
            </a:r>
            <a:r>
              <a:rPr lang="fr-FR" dirty="0" err="1"/>
              <a:t>map</a:t>
            </a:r>
            <a:r>
              <a:rPr lang="fr-FR" dirty="0"/>
              <a:t>[t]]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99B76-461B-4023-B44B-78B1097502B3}"/>
              </a:ext>
            </a:extLst>
          </p:cNvPr>
          <p:cNvSpPr txBox="1"/>
          <p:nvPr/>
        </p:nvSpPr>
        <p:spPr>
          <a:xfrm>
            <a:off x="6307870" y="2139929"/>
            <a:ext cx="183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Map</a:t>
            </a:r>
            <a:r>
              <a:rPr lang="fr-FR" dirty="0"/>
              <a:t>[t]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F1FE6-B200-4493-A8F8-147A73A117BF}"/>
              </a:ext>
            </a:extLst>
          </p:cNvPr>
          <p:cNvSpPr txBox="1"/>
          <p:nvPr/>
        </p:nvSpPr>
        <p:spPr>
          <a:xfrm>
            <a:off x="5242956" y="4649190"/>
            <a:ext cx="4601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Blue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pattern, </a:t>
            </a:r>
            <a:r>
              <a:rPr lang="fr-FR" dirty="0" err="1"/>
              <a:t>sampled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fits</a:t>
            </a:r>
            <a:r>
              <a:rPr lang="fr-FR" dirty="0"/>
              <a:t> the signal the best.  It </a:t>
            </a:r>
            <a:r>
              <a:rPr lang="fr-FR" dirty="0" err="1"/>
              <a:t>is</a:t>
            </a:r>
            <a:r>
              <a:rPr lang="fr-FR" dirty="0"/>
              <a:t> the SAME pattern </a:t>
            </a:r>
            <a:r>
              <a:rPr lang="fr-FR" dirty="0" err="1"/>
              <a:t>taken</a:t>
            </a:r>
            <a:r>
              <a:rPr lang="fr-FR" dirty="0"/>
              <a:t> at </a:t>
            </a:r>
            <a:r>
              <a:rPr lang="fr-FR" dirty="0" err="1"/>
              <a:t>different</a:t>
            </a:r>
            <a:r>
              <a:rPr lang="fr-FR" dirty="0"/>
              <a:t> positions.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683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CBB58F-863D-4057-B072-23AA94E6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63" y="908304"/>
            <a:ext cx="7028706" cy="5622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9DCCFC-9869-4EBD-81EC-7BCFF6F5653E}"/>
              </a:ext>
            </a:extLst>
          </p:cNvPr>
          <p:cNvSpPr txBox="1"/>
          <p:nvPr/>
        </p:nvSpPr>
        <p:spPr>
          <a:xfrm>
            <a:off x="8799616" y="261257"/>
            <a:ext cx="3319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Clockwise</a:t>
            </a:r>
            <a:r>
              <a:rPr lang="fr-FR" dirty="0"/>
              <a:t> mutant  MHR09</a:t>
            </a:r>
          </a:p>
          <a:p>
            <a:r>
              <a:rPr lang="fr-FR" dirty="0"/>
              <a:t>Goes far </a:t>
            </a:r>
            <a:r>
              <a:rPr lang="fr-FR" dirty="0" err="1"/>
              <a:t>slower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633FC3-BEB3-4A77-AE93-B57AAC2C7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525" y="1557919"/>
            <a:ext cx="5979721" cy="4783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18D42-B1B3-4D46-B0E2-1CC0EF7C01B5}"/>
              </a:ext>
            </a:extLst>
          </p:cNvPr>
          <p:cNvSpPr txBox="1"/>
          <p:nvPr/>
        </p:nvSpPr>
        <p:spPr>
          <a:xfrm>
            <a:off x="471056" y="89066"/>
            <a:ext cx="29213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0.3 mM Arabinose</a:t>
            </a:r>
          </a:p>
          <a:p>
            <a:r>
              <a:rPr lang="fr-FR" dirty="0" err="1"/>
              <a:t>Unplugged</a:t>
            </a:r>
            <a:r>
              <a:rPr lang="fr-FR" dirty="0"/>
              <a:t> mutant</a:t>
            </a:r>
          </a:p>
          <a:p>
            <a:r>
              <a:rPr lang="fr-FR" dirty="0"/>
              <a:t>Always main speed </a:t>
            </a:r>
            <a:r>
              <a:rPr lang="fr-FR" dirty="0" err="1"/>
              <a:t>around</a:t>
            </a:r>
            <a:r>
              <a:rPr lang="fr-FR" dirty="0"/>
              <a:t> ~160Hz as the </a:t>
            </a:r>
            <a:r>
              <a:rPr lang="fr-FR" dirty="0" err="1"/>
              <a:t>wt</a:t>
            </a:r>
            <a:r>
              <a:rPr lang="fr-FR" dirty="0"/>
              <a:t>. </a:t>
            </a:r>
          </a:p>
          <a:p>
            <a:r>
              <a:rPr lang="fr-FR" dirty="0"/>
              <a:t>(Compare to ~600 Hz for MTB24 at 80 mM </a:t>
            </a:r>
            <a:r>
              <a:rPr lang="fr-FR" dirty="0" err="1"/>
              <a:t>NaCl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47407-8AB3-4F43-8C59-6E32CCB7E37C}"/>
              </a:ext>
            </a:extLst>
          </p:cNvPr>
          <p:cNvSpPr txBox="1"/>
          <p:nvPr/>
        </p:nvSpPr>
        <p:spPr>
          <a:xfrm>
            <a:off x="3259777" y="213756"/>
            <a:ext cx="1947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Except</a:t>
            </a:r>
            <a:r>
              <a:rPr lang="fr-FR" dirty="0"/>
              <a:t> a few </a:t>
            </a:r>
            <a:r>
              <a:rPr lang="fr-FR" dirty="0" err="1"/>
              <a:t>rotating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0 and 10.</a:t>
            </a:r>
          </a:p>
          <a:p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72E25F-6E54-411C-849F-292414604002}"/>
              </a:ext>
            </a:extLst>
          </p:cNvPr>
          <p:cNvCxnSpPr/>
          <p:nvPr/>
        </p:nvCxnSpPr>
        <p:spPr>
          <a:xfrm>
            <a:off x="1425039" y="3966358"/>
            <a:ext cx="1834738" cy="231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0C89C4-497D-4333-9C8F-20200AC05D87}"/>
              </a:ext>
            </a:extLst>
          </p:cNvPr>
          <p:cNvSpPr txBox="1"/>
          <p:nvPr/>
        </p:nvSpPr>
        <p:spPr>
          <a:xfrm>
            <a:off x="2470067" y="6341696"/>
            <a:ext cx="539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the </a:t>
            </a:r>
            <a:r>
              <a:rPr lang="fr-FR" dirty="0" err="1"/>
              <a:t>oxygen</a:t>
            </a:r>
            <a:r>
              <a:rPr lang="fr-FR" dirty="0"/>
              <a:t> </a:t>
            </a:r>
            <a:r>
              <a:rPr lang="fr-FR" dirty="0" err="1"/>
              <a:t>scavenger</a:t>
            </a:r>
            <a:r>
              <a:rPr lang="fr-FR" dirty="0"/>
              <a:t> mix –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resolved</a:t>
            </a:r>
            <a:r>
              <a:rPr lang="fr-FR" dirty="0"/>
              <a:t>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5DCC1-3CE4-4AF5-B792-DBE9E60D1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30" y="344165"/>
            <a:ext cx="3319153" cy="1182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67842D-00E6-4F58-AD47-401B3BEFA756}"/>
              </a:ext>
            </a:extLst>
          </p:cNvPr>
          <p:cNvSpPr txBox="1"/>
          <p:nvPr/>
        </p:nvSpPr>
        <p:spPr>
          <a:xfrm>
            <a:off x="5518149" y="146972"/>
            <a:ext cx="247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MTB24 _ 5mM </a:t>
            </a:r>
            <a:r>
              <a:rPr lang="fr-FR" dirty="0" err="1"/>
              <a:t>NaCl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86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Office PowerPoint</Application>
  <PresentationFormat>Widescreen</PresentationFormat>
  <Paragraphs>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Rieu</dc:creator>
  <cp:lastModifiedBy>Martin Rieu</cp:lastModifiedBy>
  <cp:revision>1</cp:revision>
  <dcterms:created xsi:type="dcterms:W3CDTF">2025-03-06T09:52:56Z</dcterms:created>
  <dcterms:modified xsi:type="dcterms:W3CDTF">2025-03-06T09:53:04Z</dcterms:modified>
</cp:coreProperties>
</file>